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91" r:id="rId3"/>
    <p:sldId id="293" r:id="rId4"/>
    <p:sldId id="292" r:id="rId5"/>
    <p:sldId id="268" r:id="rId6"/>
    <p:sldId id="277" r:id="rId7"/>
    <p:sldId id="269" r:id="rId8"/>
    <p:sldId id="284" r:id="rId9"/>
    <p:sldId id="280" r:id="rId10"/>
    <p:sldId id="287" r:id="rId11"/>
    <p:sldId id="289" r:id="rId12"/>
    <p:sldId id="285" r:id="rId13"/>
    <p:sldId id="286" r:id="rId14"/>
    <p:sldId id="288" r:id="rId15"/>
    <p:sldId id="290" r:id="rId16"/>
    <p:sldId id="294" r:id="rId17"/>
    <p:sldId id="279" r:id="rId18"/>
    <p:sldId id="282" r:id="rId19"/>
    <p:sldId id="281" r:id="rId2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7B9"/>
    <a:srgbClr val="C0D8BD"/>
    <a:srgbClr val="578A50"/>
    <a:srgbClr val="7FB078"/>
    <a:srgbClr val="A3C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22AC8-8E38-497C-A8FC-72C646AD1D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F37E2F5-474D-4DEC-9E8A-8C343F4B9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55C7D2-7F06-4C06-9026-CAEF36C9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3C7B1C-0145-487F-B462-00594DB4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CD2948-8AD8-4DA7-AECB-F8846FDD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41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AC66E-2263-4783-A864-1F00A31C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B2B7E2-3F85-4E85-97FD-9471EDC8D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29A20A9-9B57-4BB9-BC8D-AA743DC9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787D2D-9AED-4FAD-B7CD-B2B6972BE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6F3308-82FB-4411-B0A7-33C0C16B5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163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E6CEE3B-3630-499E-A058-9EBA995CD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4689AD6-70DB-456D-AC73-B87F9D73E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70964C-6BC4-49AC-800E-C5612C67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5CC172-E67C-459D-A681-65068799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AA3378-3021-4ECE-83CF-49D6B694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51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0FCE8C-2525-4FC4-9DEC-B4C14BABE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3CE981-178C-4F7B-BEB6-FD58CE46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74FD624-2332-4776-BC41-001446AB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4719C-2A16-4C94-A18F-3C2652118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0E050F-756F-4364-800C-CDEAADFF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26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11D69-1785-4FF5-BC86-944A508B6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F67F07-3298-46A1-ABC1-A2B7D2698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A05EA9-BD72-4E1A-AD0C-1EA69975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21C60-FD41-4C93-B971-5399959D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4D1621-A1EC-45A7-94C6-417F06C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900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117D5-612A-4311-BA49-EBE604B30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194A3D-132F-4A4F-9972-180FFA2A0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BDF7FA-55D0-47DD-818B-5E8D69AF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0A60701-F3EB-4A5E-B9E1-B6041A73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C22A07-1DA3-4DBB-8336-5D18CE01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2EAD87-5BF5-42FA-AD0D-A69A70CA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111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5E01C5-18CF-4AD1-9B20-C6658588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17E73C8-082A-49A0-8159-D9487DE04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BF0FE71-1F56-4181-81CE-182CE84C8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66E3A2-BC88-46D9-A427-61719B4F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FCA2D4-8F27-43E5-8CFC-5D03F2663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12A5994-F827-4843-BDDD-C2BFEA91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CA72F0-630B-4A77-A8FB-86308F5B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64DC774-ED54-4F48-8258-A6597AA4C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07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236CE-913F-4923-B90C-C4285E97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D3ACAB6-B9D3-499F-8F4F-7C33ECA8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C032DC-9B71-4D21-B791-72DA548A4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2EDB71-CAFB-44F5-803B-650E693AA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219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B0815C1-125B-43E6-B43C-7151DD37B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C44C79-876B-4867-AF9C-9287E586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ED373AA-CFD7-4EE7-89F3-CE55B277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491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57EEE-ABD7-4290-941C-E627B81E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058053-3FB7-4D59-AC7C-7B3128C0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E733E5B-5806-45EC-AA75-F740F411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77442C-B832-442C-97EB-95C1C630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9F19E4-A809-41A4-8F06-A7C50A05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1903D5-36D7-4EF7-B1A4-1C498254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3006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0A573-867C-46DF-862C-ED9ED688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114301A-1719-4CAD-8910-EDBBACC37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BFC6886-1FDD-4AA4-808D-04B1829E9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61A76B4-09A9-4E16-B34B-5205A5DF2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8783C4C-A6C5-415A-AD12-4FDB7541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7B6324-8DAC-4D64-BA2F-338754AF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917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BB309C-2395-4E1C-90AB-D748AFAD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42957C-B034-4B89-80E6-40DFF12AF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EC4B6-8F8B-4849-8334-B7BC9295F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56A9-0FF7-4893-8AB4-9C99E4CA388E}" type="datetimeFigureOut">
              <a:rPr lang="nl-BE" smtClean="0"/>
              <a:t>2020-01-28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20BBCA-9789-4ED9-87B0-C2E7D8D0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126D92-70C5-447C-AEE0-AEBBFAB47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D5192-0726-434F-8750-F4D5265069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9182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bema.be/nl-BE/over-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EB04B9-F286-41DF-8DEE-58B1F1D74085}"/>
              </a:ext>
            </a:extLst>
          </p:cNvPr>
          <p:cNvSpPr txBox="1"/>
          <p:nvPr/>
        </p:nvSpPr>
        <p:spPr>
          <a:xfrm>
            <a:off x="176170" y="2658085"/>
            <a:ext cx="11822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b="1" dirty="0">
                <a:solidFill>
                  <a:srgbClr val="578A50"/>
                </a:solidFill>
              </a:rPr>
              <a:t>Voorbereiding bedrijfsbezoek</a:t>
            </a:r>
            <a:endParaRPr lang="nl-BE" sz="6000" b="1" dirty="0">
              <a:solidFill>
                <a:srgbClr val="578A50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47847-AE48-4D69-A5D3-3AE64BB6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6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750974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Wat is beton?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Samenstelling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1 deel cement, 2 delen zand, 3 delen grind of steentjes.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Het deel water is ongeveer 1/10 van de vaste delen.</a:t>
            </a:r>
          </a:p>
          <a:p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AB7ABA0-FDFC-4EEC-B8D5-4C87778C3159}"/>
              </a:ext>
            </a:extLst>
          </p:cNvPr>
          <p:cNvSpPr txBox="1"/>
          <p:nvPr/>
        </p:nvSpPr>
        <p:spPr>
          <a:xfrm>
            <a:off x="1387152" y="5801239"/>
            <a:ext cx="14120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cement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A7F885-CBAE-46BC-A9EF-951224B3EB32}"/>
              </a:ext>
            </a:extLst>
          </p:cNvPr>
          <p:cNvSpPr txBox="1"/>
          <p:nvPr/>
        </p:nvSpPr>
        <p:spPr>
          <a:xfrm>
            <a:off x="4170083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zand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D468E8-6304-4050-A825-52BEAB2CFDFC}"/>
              </a:ext>
            </a:extLst>
          </p:cNvPr>
          <p:cNvSpPr txBox="1"/>
          <p:nvPr/>
        </p:nvSpPr>
        <p:spPr>
          <a:xfrm>
            <a:off x="7132445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steentjes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06532C-B70D-47AE-BB9C-6177E16686BD}"/>
              </a:ext>
            </a:extLst>
          </p:cNvPr>
          <p:cNvSpPr txBox="1"/>
          <p:nvPr/>
        </p:nvSpPr>
        <p:spPr>
          <a:xfrm>
            <a:off x="9927550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water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92150AF-95D5-449A-829B-DC185575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sp>
        <p:nvSpPr>
          <p:cNvPr id="34" name="Ovaal 33">
            <a:extLst>
              <a:ext uri="{FF2B5EF4-FFF2-40B4-BE49-F238E27FC236}">
                <a16:creationId xmlns:a16="http://schemas.microsoft.com/office/drawing/2014/main" id="{04E6D7B7-1EC1-4C61-8B9B-356EA6C0978A}"/>
              </a:ext>
            </a:extLst>
          </p:cNvPr>
          <p:cNvSpPr/>
          <p:nvPr/>
        </p:nvSpPr>
        <p:spPr>
          <a:xfrm>
            <a:off x="1816169" y="4718375"/>
            <a:ext cx="553998" cy="5539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5" name="Ovaal 34">
            <a:extLst>
              <a:ext uri="{FF2B5EF4-FFF2-40B4-BE49-F238E27FC236}">
                <a16:creationId xmlns:a16="http://schemas.microsoft.com/office/drawing/2014/main" id="{2F4F787B-018C-41B7-A0F3-D646054AF154}"/>
              </a:ext>
            </a:extLst>
          </p:cNvPr>
          <p:cNvSpPr/>
          <p:nvPr/>
        </p:nvSpPr>
        <p:spPr>
          <a:xfrm>
            <a:off x="5148748" y="4674639"/>
            <a:ext cx="553998" cy="55399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6" name="Ovaal 35">
            <a:extLst>
              <a:ext uri="{FF2B5EF4-FFF2-40B4-BE49-F238E27FC236}">
                <a16:creationId xmlns:a16="http://schemas.microsoft.com/office/drawing/2014/main" id="{24AD2968-C64F-4CDB-AB39-F9DF716F191C}"/>
              </a:ext>
            </a:extLst>
          </p:cNvPr>
          <p:cNvSpPr/>
          <p:nvPr/>
        </p:nvSpPr>
        <p:spPr>
          <a:xfrm>
            <a:off x="4441797" y="5039959"/>
            <a:ext cx="553998" cy="55399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Ovaal 37">
            <a:extLst>
              <a:ext uri="{FF2B5EF4-FFF2-40B4-BE49-F238E27FC236}">
                <a16:creationId xmlns:a16="http://schemas.microsoft.com/office/drawing/2014/main" id="{C49656E1-C3D6-4F8E-B522-49A9B3897B7D}"/>
              </a:ext>
            </a:extLst>
          </p:cNvPr>
          <p:cNvSpPr/>
          <p:nvPr/>
        </p:nvSpPr>
        <p:spPr>
          <a:xfrm>
            <a:off x="7618475" y="4207243"/>
            <a:ext cx="553998" cy="5539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10DF08BA-916D-45A6-8DFE-9E439C25702B}"/>
              </a:ext>
            </a:extLst>
          </p:cNvPr>
          <p:cNvSpPr/>
          <p:nvPr/>
        </p:nvSpPr>
        <p:spPr>
          <a:xfrm>
            <a:off x="7524394" y="5039959"/>
            <a:ext cx="553998" cy="5539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40" name="Ovaal 39">
            <a:extLst>
              <a:ext uri="{FF2B5EF4-FFF2-40B4-BE49-F238E27FC236}">
                <a16:creationId xmlns:a16="http://schemas.microsoft.com/office/drawing/2014/main" id="{CB6E7B12-3F95-4102-98FE-C14C4D954160}"/>
              </a:ext>
            </a:extLst>
          </p:cNvPr>
          <p:cNvSpPr/>
          <p:nvPr/>
        </p:nvSpPr>
        <p:spPr>
          <a:xfrm>
            <a:off x="8266553" y="4674639"/>
            <a:ext cx="553998" cy="55399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41" name="Ovaal 40">
            <a:extLst>
              <a:ext uri="{FF2B5EF4-FFF2-40B4-BE49-F238E27FC236}">
                <a16:creationId xmlns:a16="http://schemas.microsoft.com/office/drawing/2014/main" id="{21BC69BA-47CF-43AB-8F6F-C3278BF9F2E8}"/>
              </a:ext>
            </a:extLst>
          </p:cNvPr>
          <p:cNvSpPr/>
          <p:nvPr/>
        </p:nvSpPr>
        <p:spPr>
          <a:xfrm>
            <a:off x="10629024" y="4819551"/>
            <a:ext cx="351646" cy="351646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323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744819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LET OP!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cement is schadelijk voor de gezondheid!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draag handschoenen, veiligheidsbrillen en kledijbescherming voordat je aan de slag gaat.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r>
              <a:rPr lang="nl-BE" sz="3000" b="1" dirty="0">
                <a:solidFill>
                  <a:srgbClr val="578A50"/>
                </a:solidFill>
              </a:rPr>
              <a:t>doe dit deel van de workshop, indien mogelijk, buiten.</a:t>
            </a:r>
          </a:p>
          <a:p>
            <a:pPr marL="1314450" lvl="1" indent="-857250">
              <a:buFont typeface="Wingdings" panose="05000000000000000000" pitchFamily="2" charset="2"/>
              <a:buChar char="ü"/>
            </a:pP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92150AF-95D5-449A-829B-DC185575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1548542-5601-4D3D-9244-2B1BBAD60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6" b="3711"/>
          <a:stretch/>
        </p:blipFill>
        <p:spPr>
          <a:xfrm>
            <a:off x="6518247" y="4402608"/>
            <a:ext cx="4049076" cy="20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Beton moet uitharden in een mal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 materiaal kan er als mal dienen?</a:t>
            </a:r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3074" name="Picture 2" descr="Afbeeldingsresultaat voor yoghurt potje">
            <a:extLst>
              <a:ext uri="{FF2B5EF4-FFF2-40B4-BE49-F238E27FC236}">
                <a16:creationId xmlns:a16="http://schemas.microsoft.com/office/drawing/2014/main" id="{2035AA10-0661-45A5-AC11-D9A64C6D3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78" y="2847238"/>
            <a:ext cx="2240403" cy="317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petfles">
            <a:extLst>
              <a:ext uri="{FF2B5EF4-FFF2-40B4-BE49-F238E27FC236}">
                <a16:creationId xmlns:a16="http://schemas.microsoft.com/office/drawing/2014/main" id="{5B1250C4-9E27-417E-9C58-F95EF7A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14" y="2847238"/>
            <a:ext cx="3173376" cy="31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brikje">
            <a:extLst>
              <a:ext uri="{FF2B5EF4-FFF2-40B4-BE49-F238E27FC236}">
                <a16:creationId xmlns:a16="http://schemas.microsoft.com/office/drawing/2014/main" id="{345558DF-1C0A-4489-939A-375B41ACD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890" y="3147386"/>
            <a:ext cx="2573079" cy="25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plastic bag">
            <a:extLst>
              <a:ext uri="{FF2B5EF4-FFF2-40B4-BE49-F238E27FC236}">
                <a16:creationId xmlns:a16="http://schemas.microsoft.com/office/drawing/2014/main" id="{65FE6512-5A2F-4102-A4EC-748C75348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233" y="2445638"/>
            <a:ext cx="2968491" cy="371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C3C82A8-BA9D-4D6C-9BA5-A450F5B0D9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0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Welk gereedschap gebruik je best?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waarmee knip en plooi je ijzerdraad?</a:t>
            </a:r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4098" name="Picture 2" descr="Afbeeldingsresultaat voor schaar">
            <a:extLst>
              <a:ext uri="{FF2B5EF4-FFF2-40B4-BE49-F238E27FC236}">
                <a16:creationId xmlns:a16="http://schemas.microsoft.com/office/drawing/2014/main" id="{0141016D-B435-4828-AB1D-93EF64D03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2658" y="3613756"/>
            <a:ext cx="2973894" cy="2211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lidl-shop.be/media/d1e1bc1da42d3de2a70ef058324f1960.jpeg">
            <a:extLst>
              <a:ext uri="{FF2B5EF4-FFF2-40B4-BE49-F238E27FC236}">
                <a16:creationId xmlns:a16="http://schemas.microsoft.com/office/drawing/2014/main" id="{9EF05C08-6B86-4B08-880A-BD3C9A951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2" t="12598" b="10373"/>
          <a:stretch/>
        </p:blipFill>
        <p:spPr bwMode="auto">
          <a:xfrm>
            <a:off x="9921155" y="3088863"/>
            <a:ext cx="1246927" cy="32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lidl-shop.be/media/d1e1bc1da42d3de2a70ef058324f1960.jpeg">
            <a:extLst>
              <a:ext uri="{FF2B5EF4-FFF2-40B4-BE49-F238E27FC236}">
                <a16:creationId xmlns:a16="http://schemas.microsoft.com/office/drawing/2014/main" id="{ECC1A8CE-6D89-48CB-B6BD-CFAD67424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5" t="12103" r="21239" b="9965"/>
          <a:stretch/>
        </p:blipFill>
        <p:spPr bwMode="auto">
          <a:xfrm>
            <a:off x="4042080" y="3069756"/>
            <a:ext cx="1316243" cy="329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lidl-shop.be/media/d1e1bc1da42d3de2a70ef058324f1960.jpeg">
            <a:extLst>
              <a:ext uri="{FF2B5EF4-FFF2-40B4-BE49-F238E27FC236}">
                <a16:creationId xmlns:a16="http://schemas.microsoft.com/office/drawing/2014/main" id="{34298D25-F17E-463D-BEC0-2E37D51EB9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0" t="14670" r="42684" b="10027"/>
          <a:stretch/>
        </p:blipFill>
        <p:spPr bwMode="auto">
          <a:xfrm>
            <a:off x="7141134" y="3125426"/>
            <a:ext cx="1484429" cy="31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B4395C6-EC89-488B-B4AD-C7CB264DB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1F51878D-24A4-4580-88DF-977EE1D512FC}"/>
              </a:ext>
            </a:extLst>
          </p:cNvPr>
          <p:cNvSpPr txBox="1"/>
          <p:nvPr/>
        </p:nvSpPr>
        <p:spPr>
          <a:xfrm>
            <a:off x="477012" y="1402327"/>
            <a:ext cx="11237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Mogelijke vormen</a:t>
            </a:r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4395C6-EC89-488B-B4AD-C7CB264D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C93471-59C3-4AE6-981B-B8C25D82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06" y="2005401"/>
            <a:ext cx="6972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94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4395C6-EC89-488B-B4AD-C7CB264D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17FF40D-AB57-4753-A783-BF24A9C8C51F}"/>
              </a:ext>
            </a:extLst>
          </p:cNvPr>
          <p:cNvSpPr txBox="1"/>
          <p:nvPr/>
        </p:nvSpPr>
        <p:spPr>
          <a:xfrm>
            <a:off x="176170" y="1686623"/>
            <a:ext cx="11822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nl-BE" sz="8800" b="1" dirty="0">
                <a:solidFill>
                  <a:srgbClr val="578A50"/>
                </a:solidFill>
              </a:rPr>
            </a:br>
            <a:r>
              <a:rPr lang="nl-BE" sz="8800" b="1" dirty="0">
                <a:solidFill>
                  <a:srgbClr val="578A50"/>
                </a:solidFill>
              </a:rPr>
              <a:t>Uitvoeren</a:t>
            </a:r>
          </a:p>
        </p:txBody>
      </p:sp>
    </p:spTree>
    <p:extLst>
      <p:ext uri="{BB962C8B-B14F-4D97-AF65-F5344CB8AC3E}">
        <p14:creationId xmlns:p14="http://schemas.microsoft.com/office/powerpoint/2010/main" val="2207419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B4395C6-EC89-488B-B4AD-C7CB264DB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17FF40D-AB57-4753-A783-BF24A9C8C51F}"/>
              </a:ext>
            </a:extLst>
          </p:cNvPr>
          <p:cNvSpPr txBox="1"/>
          <p:nvPr/>
        </p:nvSpPr>
        <p:spPr>
          <a:xfrm>
            <a:off x="176170" y="1686623"/>
            <a:ext cx="118228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nl-BE" sz="8800" b="1" dirty="0">
                <a:solidFill>
                  <a:srgbClr val="578A50"/>
                </a:solidFill>
              </a:rPr>
            </a:br>
            <a:endParaRPr lang="nl-BE" sz="8800" b="1" dirty="0">
              <a:solidFill>
                <a:srgbClr val="578A50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E0C1CB0-A508-465B-8906-E0DBE1745254}"/>
              </a:ext>
            </a:extLst>
          </p:cNvPr>
          <p:cNvSpPr txBox="1"/>
          <p:nvPr/>
        </p:nvSpPr>
        <p:spPr>
          <a:xfrm>
            <a:off x="504364" y="2425784"/>
            <a:ext cx="11237976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plooi de ijzerdraadjes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weeg de juiste hoeveelheden af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maak je mal klaar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voeg alles samen en vul je mal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zet je boompje recht in je mal en fixeer deze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wacht minstens één week om afbrokkelen te voorkomen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578A50"/>
              </a:solidFill>
            </a:endParaRPr>
          </a:p>
          <a:p>
            <a:endParaRPr lang="nl-BE" sz="3200" b="1" dirty="0">
              <a:solidFill>
                <a:srgbClr val="578A50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2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Ingebruikname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Laat de leerlingen in een kleine presentatie hun werk toelichten</a:t>
            </a:r>
          </a:p>
          <a:p>
            <a:pPr marL="1314450" lvl="1" indent="-857250">
              <a:buFont typeface="Wingdings" panose="05000000000000000000" pitchFamily="2" charset="2"/>
              <a:buChar char="§"/>
            </a:pPr>
            <a:r>
              <a:rPr lang="nl-BE" sz="3000" b="1" dirty="0">
                <a:solidFill>
                  <a:srgbClr val="578A50"/>
                </a:solidFill>
              </a:rPr>
              <a:t>wat liep er niet zoals gewenst, wat hadden we anders kunnen doen?</a:t>
            </a:r>
          </a:p>
          <a:p>
            <a:pPr marL="1314450" lvl="1" indent="-857250">
              <a:buFont typeface="Wingdings" panose="05000000000000000000" pitchFamily="2" charset="2"/>
              <a:buChar char="§"/>
            </a:pPr>
            <a:r>
              <a:rPr lang="nl-BE" sz="3000" b="1" dirty="0">
                <a:solidFill>
                  <a:srgbClr val="578A50"/>
                </a:solidFill>
              </a:rPr>
              <a:t>wat ging er beter dan verwacht?</a:t>
            </a:r>
          </a:p>
          <a:p>
            <a:pPr marL="1314450" lvl="1" indent="-857250">
              <a:buFont typeface="Wingdings" panose="05000000000000000000" pitchFamily="2" charset="2"/>
              <a:buChar char="§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307AB2-B9DD-4357-88BF-95CAA4202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2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Evaluatie</a:t>
            </a:r>
          </a:p>
          <a:p>
            <a:endParaRPr lang="nl-BE" sz="48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kan de fotoboom minstens 3 foto’s vasthouden?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waait de fotoboom niet om?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zijn de foto’s makkelijk de verwisselen?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578A50"/>
              </a:solidFill>
            </a:endParaRPr>
          </a:p>
          <a:p>
            <a:endParaRPr lang="nl-BE" sz="3200" b="1" dirty="0">
              <a:solidFill>
                <a:srgbClr val="578A50"/>
              </a:solidFill>
            </a:endParaRPr>
          </a:p>
          <a:p>
            <a:r>
              <a:rPr lang="nl-BE" sz="4000" b="1" dirty="0">
                <a:solidFill>
                  <a:srgbClr val="578A50"/>
                </a:solidFill>
              </a:rPr>
              <a:t>Overloop de al dan niet behaalde criteria.</a:t>
            </a:r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A9DC5F-FEC3-451A-9CF2-63D8EBC9E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E211E2F-B5AE-4507-8D5D-D2D3581BD6E3}"/>
              </a:ext>
            </a:extLst>
          </p:cNvPr>
          <p:cNvSpPr txBox="1"/>
          <p:nvPr/>
        </p:nvSpPr>
        <p:spPr>
          <a:xfrm>
            <a:off x="477012" y="1402327"/>
            <a:ext cx="11237976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NA bedrijfsbezoek </a:t>
            </a:r>
            <a:r>
              <a:rPr lang="nl-BE" sz="4000" b="1" dirty="0">
                <a:solidFill>
                  <a:srgbClr val="578A50"/>
                </a:solidFill>
                <a:sym typeface="Wingdings" panose="05000000000000000000" pitchFamily="2" charset="2"/>
              </a:rPr>
              <a:t></a:t>
            </a:r>
            <a:r>
              <a:rPr lang="nl-BE" sz="4000" b="1" dirty="0">
                <a:solidFill>
                  <a:srgbClr val="578A50"/>
                </a:solidFill>
              </a:rPr>
              <a:t> koppeling met het bedrijf</a:t>
            </a:r>
          </a:p>
          <a:p>
            <a:endParaRPr lang="nl-BE" sz="32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materialen hebben we gebruikt?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gebruikten ze in het bedrijf?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gereedschappen gebruikten we?</a:t>
            </a:r>
          </a:p>
          <a:p>
            <a:pPr marL="1314450" lvl="1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gebruikten ze in het bedrijf?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misten we bepaalde gereedschappen?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kunnen we in de toekomst iets aanpassen?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…</a:t>
            </a:r>
          </a:p>
          <a:p>
            <a:r>
              <a:rPr lang="nl-BE" sz="3000" b="1" dirty="0">
                <a:solidFill>
                  <a:srgbClr val="7FB078"/>
                </a:solidFill>
              </a:rPr>
              <a:t>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3000" b="1" dirty="0">
              <a:solidFill>
                <a:srgbClr val="7FB078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F95E0F6-EAFF-4896-BA41-A287E630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3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AF9866C4-62BD-4E1B-8ACE-360DA0CB4AD7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0947847-AE48-4D69-A5D3-3AE64BB60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9DFD997-1F17-4DBD-8FEA-0D00CEA3CDB7}"/>
              </a:ext>
            </a:extLst>
          </p:cNvPr>
          <p:cNvSpPr txBox="1"/>
          <p:nvPr/>
        </p:nvSpPr>
        <p:spPr>
          <a:xfrm>
            <a:off x="184559" y="1323093"/>
            <a:ext cx="11822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>
                <a:hlinkClick r:id="rId3"/>
              </a:rPr>
              <a:t>https://www.ebema.be/nl-BE/over-ons</a:t>
            </a:r>
            <a:endParaRPr lang="nl-BE" b="1" dirty="0">
              <a:solidFill>
                <a:srgbClr val="578A5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0EB4452-26DF-4A95-9099-7ABFA31F8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78" y="2394538"/>
            <a:ext cx="10922466" cy="39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2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526787" y="1385549"/>
            <a:ext cx="11237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578A50"/>
                </a:solidFill>
              </a:rPr>
              <a:t>Wat kan je zoal uit beton maken?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0F9561-154F-4020-90B9-41F0B7B9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pic>
        <p:nvPicPr>
          <p:cNvPr id="1026" name="Picture 2" descr="Afbeeldingsresultaat voor betonnen creaties">
            <a:extLst>
              <a:ext uri="{FF2B5EF4-FFF2-40B4-BE49-F238E27FC236}">
                <a16:creationId xmlns:a16="http://schemas.microsoft.com/office/drawing/2014/main" id="{CEE029BA-8E67-455C-A150-0D740F90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70" y="2294883"/>
            <a:ext cx="2148866" cy="280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etonnen creaties">
            <a:extLst>
              <a:ext uri="{FF2B5EF4-FFF2-40B4-BE49-F238E27FC236}">
                <a16:creationId xmlns:a16="http://schemas.microsoft.com/office/drawing/2014/main" id="{7909278A-FAC6-4AB9-8D6A-33B5FDFBF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37" y="2294883"/>
            <a:ext cx="2011699" cy="14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betonnen creaties">
            <a:extLst>
              <a:ext uri="{FF2B5EF4-FFF2-40B4-BE49-F238E27FC236}">
                <a16:creationId xmlns:a16="http://schemas.microsoft.com/office/drawing/2014/main" id="{389F2897-3D20-4938-A497-7FD954F96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b="6249"/>
          <a:stretch/>
        </p:blipFill>
        <p:spPr bwMode="auto">
          <a:xfrm>
            <a:off x="2921537" y="3842210"/>
            <a:ext cx="2324242" cy="202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betonnen creaties">
            <a:extLst>
              <a:ext uri="{FF2B5EF4-FFF2-40B4-BE49-F238E27FC236}">
                <a16:creationId xmlns:a16="http://schemas.microsoft.com/office/drawing/2014/main" id="{042EB452-1FDD-4AA9-9122-A2ADD8FD1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0" b="18333"/>
          <a:stretch/>
        </p:blipFill>
        <p:spPr bwMode="auto">
          <a:xfrm>
            <a:off x="5063237" y="2294882"/>
            <a:ext cx="1660092" cy="142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betonnen creaties">
            <a:extLst>
              <a:ext uri="{FF2B5EF4-FFF2-40B4-BE49-F238E27FC236}">
                <a16:creationId xmlns:a16="http://schemas.microsoft.com/office/drawing/2014/main" id="{E130FEBE-A4D6-4FCE-98A8-D831A8BEE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30" y="2294882"/>
            <a:ext cx="1921468" cy="256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betonnen creaties">
            <a:extLst>
              <a:ext uri="{FF2B5EF4-FFF2-40B4-BE49-F238E27FC236}">
                <a16:creationId xmlns:a16="http://schemas.microsoft.com/office/drawing/2014/main" id="{FBC86B43-6852-4110-A7A3-81328159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16" y="4943437"/>
            <a:ext cx="1621387" cy="12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betonnen creaties">
            <a:extLst>
              <a:ext uri="{FF2B5EF4-FFF2-40B4-BE49-F238E27FC236}">
                <a16:creationId xmlns:a16="http://schemas.microsoft.com/office/drawing/2014/main" id="{6525ADEA-B3FA-4275-A805-12A1D430B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80" y="3868356"/>
            <a:ext cx="138588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Gerelateerde afbeelding">
            <a:extLst>
              <a:ext uri="{FF2B5EF4-FFF2-40B4-BE49-F238E27FC236}">
                <a16:creationId xmlns:a16="http://schemas.microsoft.com/office/drawing/2014/main" id="{E2DEC234-DC64-4867-B2FD-2AE08BC2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229" y="2311542"/>
            <a:ext cx="2804984" cy="210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beeldingsresultaat voor betonnen creaties">
            <a:extLst>
              <a:ext uri="{FF2B5EF4-FFF2-40B4-BE49-F238E27FC236}">
                <a16:creationId xmlns:a16="http://schemas.microsoft.com/office/drawing/2014/main" id="{2AAD2ECF-BD91-4443-ACD9-A92C10A56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708" y="4535075"/>
            <a:ext cx="2157189" cy="161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fbeeldingsresultaat voor concrete art">
            <a:extLst>
              <a:ext uri="{FF2B5EF4-FFF2-40B4-BE49-F238E27FC236}">
                <a16:creationId xmlns:a16="http://schemas.microsoft.com/office/drawing/2014/main" id="{2E14AB36-07AA-4EC5-89A4-32953CD860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86"/>
          <a:stretch/>
        </p:blipFill>
        <p:spPr bwMode="auto">
          <a:xfrm>
            <a:off x="7064013" y="4946571"/>
            <a:ext cx="1711530" cy="135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beeldingsresultaat voor concrete art">
            <a:extLst>
              <a:ext uri="{FF2B5EF4-FFF2-40B4-BE49-F238E27FC236}">
                <a16:creationId xmlns:a16="http://schemas.microsoft.com/office/drawing/2014/main" id="{4FB0CE9B-6595-4CE5-8707-393A79977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1"/>
          <a:stretch/>
        </p:blipFill>
        <p:spPr bwMode="auto">
          <a:xfrm>
            <a:off x="639219" y="5182864"/>
            <a:ext cx="2148866" cy="121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28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526787" y="1385549"/>
            <a:ext cx="11237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578A50"/>
                </a:solidFill>
              </a:rPr>
              <a:t>Wat maakt </a:t>
            </a:r>
            <a:r>
              <a:rPr lang="nl-BE" sz="3000" b="1" dirty="0" err="1">
                <a:solidFill>
                  <a:srgbClr val="578A50"/>
                </a:solidFill>
              </a:rPr>
              <a:t>Ebema</a:t>
            </a:r>
            <a:r>
              <a:rPr lang="nl-BE" sz="3000" b="1" dirty="0">
                <a:solidFill>
                  <a:srgbClr val="578A50"/>
                </a:solidFill>
              </a:rPr>
              <a:t> uit beton?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0F9561-154F-4020-90B9-41F0B7B9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0DC3D71A-9442-4B97-9B45-1E194F759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87" y="2289583"/>
            <a:ext cx="2357414" cy="153920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A8E9323-8F6F-447F-A29A-2BD2EC0179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54"/>
          <a:stretch/>
        </p:blipFill>
        <p:spPr>
          <a:xfrm>
            <a:off x="3254400" y="2289581"/>
            <a:ext cx="2458549" cy="153920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0D3BDC8-5639-4798-9E91-D00602C3E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3148" y="2289581"/>
            <a:ext cx="2458549" cy="153920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894EFA6-9ED4-4067-8334-5BFA6B2650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1288" y="2283937"/>
            <a:ext cx="2357415" cy="155049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3911D01-3297-4C5B-A807-F204EF042B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986" r="9717"/>
          <a:stretch/>
        </p:blipFill>
        <p:spPr>
          <a:xfrm>
            <a:off x="526787" y="4143288"/>
            <a:ext cx="2357414" cy="154309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1FE3A279-FF5E-407C-BB58-EB84004BDF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/>
          <a:stretch/>
        </p:blipFill>
        <p:spPr>
          <a:xfrm>
            <a:off x="3203792" y="4143289"/>
            <a:ext cx="2509157" cy="154151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AB30D0E-7D76-4190-8CD3-DDA7918E53C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974" b="4111"/>
          <a:stretch/>
        </p:blipFill>
        <p:spPr>
          <a:xfrm>
            <a:off x="6083148" y="4143288"/>
            <a:ext cx="2458549" cy="15392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A4FF673-0D87-4774-8A65-0E1EABFDCD3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5319"/>
          <a:stretch/>
        </p:blipFill>
        <p:spPr>
          <a:xfrm>
            <a:off x="8861289" y="4139400"/>
            <a:ext cx="2357414" cy="154309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C4FA0F20-5020-4E5F-9A14-AB985E255D3C}"/>
              </a:ext>
            </a:extLst>
          </p:cNvPr>
          <p:cNvSpPr txBox="1"/>
          <p:nvPr/>
        </p:nvSpPr>
        <p:spPr>
          <a:xfrm>
            <a:off x="8290494" y="6038697"/>
            <a:ext cx="390150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000" b="1" dirty="0">
                <a:solidFill>
                  <a:srgbClr val="578A50"/>
                </a:solidFill>
              </a:rPr>
              <a:t>En nog véél meer…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75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E1C1B0F-E7AB-4A28-95CC-72BE635AF18A}"/>
              </a:ext>
            </a:extLst>
          </p:cNvPr>
          <p:cNvSpPr/>
          <p:nvPr/>
        </p:nvSpPr>
        <p:spPr>
          <a:xfrm>
            <a:off x="372414" y="1198785"/>
            <a:ext cx="50218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5400" b="1" dirty="0">
                <a:solidFill>
                  <a:srgbClr val="578A50"/>
                </a:solidFill>
              </a:rPr>
              <a:t>Probleemstelling</a:t>
            </a:r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E299E73D-03DB-41F4-91D2-643CF7EDC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921" y="2280772"/>
            <a:ext cx="5684874" cy="4263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155353-A581-4631-867B-230066FF9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4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FD9CB51-E820-4B42-B2D8-373D9B2AE7CB}"/>
              </a:ext>
            </a:extLst>
          </p:cNvPr>
          <p:cNvSpPr txBox="1"/>
          <p:nvPr/>
        </p:nvSpPr>
        <p:spPr>
          <a:xfrm>
            <a:off x="184559" y="781554"/>
            <a:ext cx="118228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000" b="1" dirty="0">
                <a:solidFill>
                  <a:srgbClr val="578A50"/>
                </a:solidFill>
              </a:rPr>
              <a:t>Activiteit</a:t>
            </a:r>
            <a:r>
              <a:rPr lang="nl-BE" sz="8800" b="1" dirty="0">
                <a:solidFill>
                  <a:srgbClr val="578A50"/>
                </a:solidFill>
              </a:rPr>
              <a:t> </a:t>
            </a:r>
            <a:br>
              <a:rPr lang="nl-BE" sz="8800" b="1" dirty="0">
                <a:solidFill>
                  <a:srgbClr val="578A50"/>
                </a:solidFill>
              </a:rPr>
            </a:br>
            <a:r>
              <a:rPr lang="nl-BE" sz="8800" b="1" dirty="0">
                <a:solidFill>
                  <a:srgbClr val="578A50"/>
                </a:solidFill>
              </a:rPr>
              <a:t>Fotoboom maken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Gereedschappen en technieken</a:t>
            </a:r>
            <a:br>
              <a:rPr lang="nl-BE" sz="4000" b="1" dirty="0">
                <a:solidFill>
                  <a:srgbClr val="578A50"/>
                </a:solidFill>
              </a:rPr>
            </a:br>
            <a:r>
              <a:rPr lang="nl-BE" sz="4000" b="1" dirty="0">
                <a:solidFill>
                  <a:srgbClr val="578A50"/>
                </a:solidFill>
              </a:rPr>
              <a:t>&amp; 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Techniek als fundering 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&amp;</a:t>
            </a:r>
          </a:p>
          <a:p>
            <a:pPr algn="ctr"/>
            <a:r>
              <a:rPr lang="nl-BE" sz="4000" b="1" dirty="0">
                <a:solidFill>
                  <a:srgbClr val="578A50"/>
                </a:solidFill>
              </a:rPr>
              <a:t>Experimenteren met biochemie</a:t>
            </a:r>
            <a:br>
              <a:rPr lang="nl-BE" sz="6000" b="1" dirty="0">
                <a:solidFill>
                  <a:srgbClr val="7FB078"/>
                </a:solidFill>
              </a:rPr>
            </a:br>
            <a:endParaRPr lang="nl-BE" sz="6000" b="1" dirty="0">
              <a:solidFill>
                <a:srgbClr val="7FB078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B21FDEF-349A-49EC-A638-C43DB2163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Criteria</a:t>
            </a:r>
            <a:br>
              <a:rPr lang="nl-BE" sz="4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endParaRPr lang="nl-BE" sz="3000" b="1" dirty="0">
              <a:solidFill>
                <a:srgbClr val="578A50"/>
              </a:solidFill>
            </a:endParaRPr>
          </a:p>
          <a:p>
            <a:r>
              <a:rPr lang="nl-BE" sz="3000" b="1" dirty="0">
                <a:solidFill>
                  <a:srgbClr val="578A50"/>
                </a:solidFill>
              </a:rPr>
              <a:t>de fotoboom …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moet minstens 3 foto’s kunnen vasthouden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mag niet omwaaien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de foto’s moeten makkelijk te verwisselen zijn</a:t>
            </a: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40F9561-154F-4020-90B9-41F0B7B9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98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>
                <a:solidFill>
                  <a:srgbClr val="578A50"/>
                </a:solidFill>
              </a:rPr>
              <a:t>Relevante vragen</a:t>
            </a:r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uit welk materiaal kun je de voet maken?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uit welk materiaal kun je de boom maken?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welke gereedschappen hebben we nodig?</a:t>
            </a:r>
            <a:br>
              <a:rPr lang="nl-BE" sz="3000" b="1" dirty="0">
                <a:solidFill>
                  <a:srgbClr val="578A50"/>
                </a:solidFill>
              </a:rPr>
            </a:br>
            <a:endParaRPr lang="nl-BE" sz="4000" b="1" dirty="0">
              <a:solidFill>
                <a:srgbClr val="578A50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1DC02D8-CAC8-4821-8195-2715F345A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1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70545B2-6A81-44BE-9EDC-4EBE4C3E8E3B}"/>
              </a:ext>
            </a:extLst>
          </p:cNvPr>
          <p:cNvSpPr/>
          <p:nvPr/>
        </p:nvSpPr>
        <p:spPr>
          <a:xfrm rot="16200000">
            <a:off x="-2764696" y="3845654"/>
            <a:ext cx="5777046" cy="247649"/>
          </a:xfrm>
          <a:prstGeom prst="rect">
            <a:avLst/>
          </a:prstGeom>
          <a:solidFill>
            <a:srgbClr val="C0D8BD"/>
          </a:solidFill>
          <a:ln>
            <a:solidFill>
              <a:srgbClr val="C0D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999ACA-227C-4CD8-992C-550EAE6DA9BC}"/>
              </a:ext>
            </a:extLst>
          </p:cNvPr>
          <p:cNvSpPr txBox="1"/>
          <p:nvPr/>
        </p:nvSpPr>
        <p:spPr>
          <a:xfrm>
            <a:off x="477012" y="1402327"/>
            <a:ext cx="112379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>
                <a:solidFill>
                  <a:srgbClr val="578A50"/>
                </a:solidFill>
              </a:rPr>
              <a:t>Wat is beton?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nl-BE" sz="3000" b="1" dirty="0">
                <a:solidFill>
                  <a:srgbClr val="578A50"/>
                </a:solidFill>
              </a:rPr>
              <a:t>samenstelling</a:t>
            </a:r>
            <a:br>
              <a:rPr lang="nl-BE" sz="3000" b="1" dirty="0">
                <a:solidFill>
                  <a:srgbClr val="7FB078"/>
                </a:solidFill>
              </a:rPr>
            </a:br>
            <a:endParaRPr lang="nl-BE" sz="4000" b="1" dirty="0">
              <a:solidFill>
                <a:srgbClr val="A3C69E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nl-BE" sz="2400" b="1" dirty="0">
              <a:solidFill>
                <a:srgbClr val="A3C69E"/>
              </a:solidFill>
            </a:endParaRPr>
          </a:p>
          <a:p>
            <a:endParaRPr lang="nl-BE" sz="3000" b="1" dirty="0">
              <a:solidFill>
                <a:srgbClr val="7FB078"/>
              </a:solidFill>
            </a:endParaRPr>
          </a:p>
          <a:p>
            <a:br>
              <a:rPr lang="nl-BE" sz="7200" b="1" dirty="0">
                <a:solidFill>
                  <a:srgbClr val="A3C69E"/>
                </a:solidFill>
              </a:rPr>
            </a:br>
            <a:endParaRPr lang="nl-BE" sz="7200" b="1" dirty="0">
              <a:solidFill>
                <a:srgbClr val="A3C69E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BE" sz="4000" b="1" dirty="0">
              <a:solidFill>
                <a:srgbClr val="A3C69E"/>
              </a:solidFill>
            </a:endParaRPr>
          </a:p>
          <a:p>
            <a:pPr algn="ctr"/>
            <a:endParaRPr lang="nl-BE" sz="4000" b="1" dirty="0">
              <a:solidFill>
                <a:srgbClr val="A3C69E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16EE430-199D-40A5-8F71-8D4DC200B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3429000"/>
            <a:ext cx="3277270" cy="2327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Afbeeldingsresultaat voor granulaat steentjes">
            <a:extLst>
              <a:ext uri="{FF2B5EF4-FFF2-40B4-BE49-F238E27FC236}">
                <a16:creationId xmlns:a16="http://schemas.microsoft.com/office/drawing/2014/main" id="{EA50E6B9-BB0D-4AFD-8656-5038EBC50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1" y="3349879"/>
            <a:ext cx="2233281" cy="2210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cement">
            <a:extLst>
              <a:ext uri="{FF2B5EF4-FFF2-40B4-BE49-F238E27FC236}">
                <a16:creationId xmlns:a16="http://schemas.microsoft.com/office/drawing/2014/main" id="{F667E691-17EC-4D6F-872C-437FA8A0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72" y="3244726"/>
            <a:ext cx="3334543" cy="2210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water">
            <a:extLst>
              <a:ext uri="{FF2B5EF4-FFF2-40B4-BE49-F238E27FC236}">
                <a16:creationId xmlns:a16="http://schemas.microsoft.com/office/drawing/2014/main" id="{2C34AB6B-DD65-4A6A-BFBE-B88ECA28F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004" y="2843545"/>
            <a:ext cx="1942214" cy="2913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BAB7ABA0-FDFC-4EEC-B8D5-4C87778C3159}"/>
              </a:ext>
            </a:extLst>
          </p:cNvPr>
          <p:cNvSpPr txBox="1"/>
          <p:nvPr/>
        </p:nvSpPr>
        <p:spPr>
          <a:xfrm>
            <a:off x="1387152" y="5801239"/>
            <a:ext cx="12759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zand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3A7F885-CBAE-46BC-A9EF-951224B3EB32}"/>
              </a:ext>
            </a:extLst>
          </p:cNvPr>
          <p:cNvSpPr txBox="1"/>
          <p:nvPr/>
        </p:nvSpPr>
        <p:spPr>
          <a:xfrm>
            <a:off x="4170083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steentjes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2D468E8-6304-4050-A825-52BEAB2CFDFC}"/>
              </a:ext>
            </a:extLst>
          </p:cNvPr>
          <p:cNvSpPr txBox="1"/>
          <p:nvPr/>
        </p:nvSpPr>
        <p:spPr>
          <a:xfrm>
            <a:off x="7132445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cement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9406532C-B70D-47AE-BB9C-6177E16686BD}"/>
              </a:ext>
            </a:extLst>
          </p:cNvPr>
          <p:cNvSpPr txBox="1"/>
          <p:nvPr/>
        </p:nvSpPr>
        <p:spPr>
          <a:xfrm>
            <a:off x="9927550" y="5801239"/>
            <a:ext cx="17545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000" b="1" dirty="0">
                <a:solidFill>
                  <a:srgbClr val="578A50"/>
                </a:solidFill>
              </a:rPr>
              <a:t>water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92150AF-95D5-449A-829B-DC1855754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389" y="0"/>
            <a:ext cx="12192000" cy="112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13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294</Words>
  <Application>Microsoft Office PowerPoint</Application>
  <PresentationFormat>Breedbeeld</PresentationFormat>
  <Paragraphs>132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Thys Christina</dc:creator>
  <cp:lastModifiedBy>Thys Christina</cp:lastModifiedBy>
  <cp:revision>61</cp:revision>
  <dcterms:created xsi:type="dcterms:W3CDTF">2019-11-14T12:44:25Z</dcterms:created>
  <dcterms:modified xsi:type="dcterms:W3CDTF">2020-01-28T14:50:15Z</dcterms:modified>
</cp:coreProperties>
</file>